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9144000" cy="5143500" type="screen16x9"/>
  <p:notesSz cx="6858000" cy="9144000"/>
  <p:embeddedFontLst>
    <p:embeddedFont>
      <p:font typeface="Lato" panose="020F0502020204030203" pitchFamily="34" charset="0"/>
      <p:regular r:id="rId9"/>
      <p:bold r:id="rId10"/>
      <p:italic r:id="rId11"/>
      <p:boldItalic r:id="rId12"/>
    </p:embeddedFont>
    <p:embeddedFont>
      <p:font typeface="Raleway" pitchFamily="2" charset="77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2"/>
    <p:restoredTop sz="94690"/>
  </p:normalViewPr>
  <p:slideViewPr>
    <p:cSldViewPr snapToGrid="0">
      <p:cViewPr>
        <p:scale>
          <a:sx n="163" d="100"/>
          <a:sy n="163" d="100"/>
        </p:scale>
        <p:origin x="392" y="7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fc2f190ce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fc2f190ce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fc611156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fc611156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0b865671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0b865671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0b865671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0b865671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0b865671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0b865671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1655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Weaponization of Migration Flows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899"/>
            <a:ext cx="7688100" cy="1279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CMPS 6730: Natural Language 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Baris Alan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PhD Candidate in Political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D4EB9D-61AE-D394-B3B9-EDCE90090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8048"/>
            <a:ext cx="4356776" cy="236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8916B3-75CA-8657-034A-1C62E090B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94" y="2537162"/>
            <a:ext cx="3491206" cy="26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693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	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9450" y="1916800"/>
            <a:ext cx="3693900" cy="32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Goal: </a:t>
            </a:r>
          </a:p>
          <a:p>
            <a:pPr marL="285750" indent="-285750"/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model to detect threatening language around migration by Turkey</a:t>
            </a:r>
          </a:p>
          <a:p>
            <a:pPr marL="285750" indent="-285750"/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Broader: by transit migration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Significance: </a:t>
            </a:r>
          </a:p>
          <a:p>
            <a:pPr marL="285750" indent="-285750"/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migration as the last puzzle of globalization </a:t>
            </a:r>
          </a:p>
          <a:p>
            <a:pPr marL="285750" indent="-285750"/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global migration disturbs politics, economy, society in sending-receiving-transit</a:t>
            </a:r>
          </a:p>
          <a:p>
            <a:pPr marL="285750" indent="-285750"/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migrants stuck in transit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4572000" y="1318650"/>
            <a:ext cx="3693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Broader Importance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4572000" y="1853849"/>
            <a:ext cx="4110824" cy="2861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 – IPE Literature on Asymmetric Conflicts</a:t>
            </a:r>
          </a:p>
          <a:p>
            <a:pPr marL="285750" indent="-285750"/>
            <a:r>
              <a:rPr lang="en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Weak actors are doomed to be coerced/co-opted → no space for agency </a:t>
            </a:r>
          </a:p>
          <a:p>
            <a:pPr marL="285750" indent="-285750"/>
            <a:r>
              <a:rPr lang="en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cross-border population movements → as a new coercive tool available to weak actors</a:t>
            </a:r>
          </a:p>
          <a:p>
            <a:pPr marL="285750" indent="-285750"/>
            <a:r>
              <a:rPr lang="en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Weaponization of mass migration by Libya and Turkey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3693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9450" y="1808725"/>
            <a:ext cx="3693900" cy="29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buSzPts val="1400"/>
            </a:pPr>
            <a:r>
              <a:rPr lang="en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Turkey: </a:t>
            </a:r>
          </a:p>
          <a:p>
            <a:pPr marL="882650" lvl="1" indent="-285750">
              <a:buSzPts val="1400"/>
            </a:pPr>
            <a:r>
              <a:rPr lang="en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Speeches/articles/interviews by Turkish President</a:t>
            </a:r>
          </a:p>
          <a:p>
            <a:pPr marL="425450" indent="-285750">
              <a:buSzPts val="1400"/>
            </a:pPr>
            <a:r>
              <a:rPr lang="en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Other countries: </a:t>
            </a:r>
          </a:p>
          <a:p>
            <a:pPr marL="882650" lvl="1" indent="-285750">
              <a:buSzPts val="1400"/>
            </a:pPr>
            <a:r>
              <a:rPr lang="en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MFA press releases/Q&amp;As</a:t>
            </a:r>
          </a:p>
          <a:p>
            <a:pPr lvl="1" indent="-317500">
              <a:buSzPts val="1400"/>
              <a:buFont typeface="Roboto"/>
              <a:buChar char="-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4572000" y="1273525"/>
            <a:ext cx="3693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4572000" y="1853850"/>
            <a:ext cx="3842550" cy="3289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25450" indent="-285750">
              <a:buSzPts val="1400"/>
            </a:pPr>
            <a:r>
              <a:rPr lang="en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Extraction</a:t>
            </a:r>
          </a:p>
          <a:p>
            <a:pPr marL="882650" lvl="1" indent="-285750">
              <a:buSzPts val="1400"/>
            </a:pPr>
            <a:r>
              <a:rPr lang="en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 scraping using BS4</a:t>
            </a:r>
          </a:p>
          <a:p>
            <a:pPr marL="425450" indent="-285750">
              <a:buSzPts val="1400"/>
            </a:pPr>
            <a:r>
              <a:rPr lang="en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Preprocessing: </a:t>
            </a:r>
            <a:r>
              <a:rPr lang="en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Spacy small model</a:t>
            </a:r>
          </a:p>
          <a:p>
            <a:pPr marL="425450" indent="-285750">
              <a:buSzPts val="1400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25450" indent="-285750">
              <a:buSzPts val="1400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882650" lvl="1" indent="-285750">
              <a:buSzPts val="1400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9700" indent="0">
              <a:buSzPts val="1400"/>
              <a:buNone/>
            </a:pPr>
            <a:endParaRPr lang="en" sz="14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9700" indent="0">
              <a:buSzPts val="1400"/>
              <a:buNone/>
            </a:pPr>
            <a:endParaRPr lang="en" sz="14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25450" indent="-285750">
              <a:buSzPts val="1400"/>
            </a:pPr>
            <a:r>
              <a:rPr lang="en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Vectorization: </a:t>
            </a:r>
            <a:r>
              <a:rPr lang="en" sz="1200" dirty="0" err="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Gensim</a:t>
            </a:r>
            <a:r>
              <a:rPr lang="en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dirty="0" err="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tfidf</a:t>
            </a:r>
            <a:r>
              <a:rPr lang="en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model</a:t>
            </a:r>
          </a:p>
          <a:p>
            <a:pPr marL="425450" indent="-285750">
              <a:buSzPts val="1400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25450" indent="-285750">
              <a:buSzPts val="1400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25450" indent="-285750">
              <a:buSzPts val="1400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9700" indent="0">
              <a:buSzPts val="1400"/>
              <a:buNone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25450" indent="-285750">
              <a:buSzPts val="1400"/>
            </a:pPr>
            <a:r>
              <a:rPr lang="en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Topic Modeling: </a:t>
            </a:r>
            <a:r>
              <a:rPr lang="en" sz="1200" dirty="0" err="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Gensim</a:t>
            </a:r>
            <a:r>
              <a:rPr lang="en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LDA</a:t>
            </a:r>
          </a:p>
          <a:p>
            <a:pPr marL="425450" indent="-285750">
              <a:buSzPts val="1400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882650" lvl="1" indent="-285750">
              <a:buSzPts val="1400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882650" lvl="1" indent="-285750">
              <a:buSzPts val="1400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596900" lvl="1" indent="0">
              <a:buSzPts val="1400"/>
              <a:buNone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882650" lvl="1" indent="-285750">
              <a:buSzPts val="1400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25450" indent="-285750">
              <a:buSzPts val="1400"/>
            </a:pPr>
            <a:endParaRPr lang="en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311150" indent="-171450">
              <a:buSzPts val="1400"/>
            </a:pP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90414EC2-4B1C-5E38-33CF-E214B577A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0" y="3265375"/>
            <a:ext cx="2886729" cy="117933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9B4F91-E4E2-4FF7-3162-808741992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631" y="2571750"/>
            <a:ext cx="4080553" cy="855978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E64E462-792E-27B7-39A6-3BC2676CA3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9729"/>
          <a:stretch/>
        </p:blipFill>
        <p:spPr>
          <a:xfrm>
            <a:off x="5099538" y="3791778"/>
            <a:ext cx="2099994" cy="707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E3D067-3776-D385-6B72-9F901E9B0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29" y="176533"/>
            <a:ext cx="3699971" cy="856680"/>
          </a:xfrm>
          <a:prstGeom prst="rect">
            <a:avLst/>
          </a:prstGeom>
        </p:spPr>
      </p:pic>
      <p:pic>
        <p:nvPicPr>
          <p:cNvPr id="9" name="Picture 8" descr="A graph with a line&#10;&#10;AI-generated content may be incorrect.">
            <a:extLst>
              <a:ext uri="{FF2B5EF4-FFF2-40B4-BE49-F238E27FC236}">
                <a16:creationId xmlns:a16="http://schemas.microsoft.com/office/drawing/2014/main" id="{A1BFA029-328D-1A5A-A63D-0FF69F2F7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" y="0"/>
            <a:ext cx="3253009" cy="257175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42647D-EF0A-3720-3FB3-D976B5EBA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36386"/>
            <a:ext cx="4587631" cy="1046002"/>
          </a:xfrm>
          <a:prstGeom prst="rect">
            <a:avLst/>
          </a:prstGeom>
        </p:spPr>
      </p:pic>
      <p:pic>
        <p:nvPicPr>
          <p:cNvPr id="12" name="Picture 11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A3001534-051D-0F3D-FA02-8CD4302F1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74923"/>
            <a:ext cx="9058386" cy="21372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805100" y="605475"/>
            <a:ext cx="4295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Analysis</a:t>
            </a:r>
            <a:endParaRPr dirty="0"/>
          </a:p>
        </p:txBody>
      </p:sp>
      <p:sp>
        <p:nvSpPr>
          <p:cNvPr id="4" name="Google Shape;95;p14">
            <a:extLst>
              <a:ext uri="{FF2B5EF4-FFF2-40B4-BE49-F238E27FC236}">
                <a16:creationId xmlns:a16="http://schemas.microsoft.com/office/drawing/2014/main" id="{2BF59FAA-1807-E9CE-C626-3C04A19650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5100" y="1311325"/>
            <a:ext cx="4056069" cy="32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285750" indent="-285750"/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Fundamental Approach: </a:t>
            </a:r>
          </a:p>
          <a:p>
            <a:pPr marL="742950" lvl="1" indent="-285750"/>
            <a:r>
              <a:rPr lang="en-US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Paragraph-level analysis </a:t>
            </a:r>
          </a:p>
          <a:p>
            <a:pPr marL="742950" lvl="1" indent="-285750"/>
            <a:r>
              <a:rPr lang="en-US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manually label 10-15% of data</a:t>
            </a:r>
          </a:p>
          <a:p>
            <a:pPr marL="742950" lvl="1" indent="-285750"/>
            <a:r>
              <a:rPr lang="en-US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Prediction model to predict rest</a:t>
            </a:r>
          </a:p>
          <a:p>
            <a:pPr marL="457200" lvl="1" indent="0">
              <a:buNone/>
            </a:pPr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/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Topic Modeling (LDA and HAD)</a:t>
            </a:r>
          </a:p>
          <a:p>
            <a:pPr marL="742950" lvl="1" indent="-285750"/>
            <a:r>
              <a:rPr lang="en-US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compare/complement fundamental</a:t>
            </a:r>
          </a:p>
          <a:p>
            <a:pPr marL="742950" lvl="1" indent="-285750"/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/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Fine-Tuned Classification Model</a:t>
            </a:r>
          </a:p>
          <a:p>
            <a:pPr marL="742950" lvl="1" indent="-285750"/>
            <a:r>
              <a:rPr lang="en-US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Transformers-based BERT and XLM-</a:t>
            </a:r>
            <a:r>
              <a:rPr lang="en-US" sz="1200" dirty="0" err="1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RoBERTa</a:t>
            </a:r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/>
            <a:r>
              <a:rPr lang="en-US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Models for multi-language models</a:t>
            </a:r>
          </a:p>
          <a:p>
            <a:pPr marL="1200150" lvl="2" indent="-285750"/>
            <a:r>
              <a:rPr lang="en-US" sz="1200" dirty="0" err="1">
                <a:highlight>
                  <a:srgbClr val="FFFFFF"/>
                </a:highlight>
                <a:latin typeface="Roboto"/>
                <a:ea typeface="Roboto"/>
                <a:cs typeface="Roboto"/>
              </a:rPr>
              <a:t>bert</a:t>
            </a:r>
            <a:r>
              <a:rPr lang="en-US" sz="1200" dirty="0">
                <a:highlight>
                  <a:srgbClr val="FFFFFF"/>
                </a:highlight>
                <a:latin typeface="Roboto"/>
                <a:ea typeface="Roboto"/>
                <a:cs typeface="Roboto"/>
              </a:rPr>
              <a:t>-base-multilingual-cased</a:t>
            </a:r>
          </a:p>
          <a:p>
            <a:pPr marL="1200150" lvl="2" indent="-285750"/>
            <a:r>
              <a:rPr lang="en-US" sz="1200" dirty="0" err="1">
                <a:highlight>
                  <a:srgbClr val="FFFFFF"/>
                </a:highlight>
                <a:latin typeface="Roboto"/>
                <a:ea typeface="Roboto"/>
                <a:cs typeface="Roboto"/>
              </a:rPr>
              <a:t>xlm</a:t>
            </a:r>
            <a:r>
              <a:rPr lang="en-US" sz="1200" dirty="0">
                <a:highlight>
                  <a:srgbClr val="FFFFFF"/>
                </a:highlight>
                <a:latin typeface="Roboto"/>
                <a:ea typeface="Roboto"/>
                <a:cs typeface="Roboto"/>
              </a:rPr>
              <a:t>-</a:t>
            </a:r>
            <a:r>
              <a:rPr lang="en-US" sz="1200" dirty="0" err="1">
                <a:highlight>
                  <a:srgbClr val="FFFFFF"/>
                </a:highlight>
                <a:latin typeface="Roboto"/>
                <a:ea typeface="Roboto"/>
                <a:cs typeface="Roboto"/>
              </a:rPr>
              <a:t>roberta</a:t>
            </a:r>
            <a:r>
              <a:rPr lang="en-US" sz="1200" dirty="0">
                <a:highlight>
                  <a:srgbClr val="FFFFFF"/>
                </a:highlight>
                <a:latin typeface="Roboto"/>
                <a:ea typeface="Roboto"/>
                <a:cs typeface="Roboto"/>
              </a:rPr>
              <a:t>-base</a:t>
            </a:r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/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/>
            <a:endParaRPr lang="en-US" sz="14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/>
            <a:endParaRPr lang="en-US" sz="14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805100" y="605475"/>
            <a:ext cx="42951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and Caveats</a:t>
            </a:r>
            <a:endParaRPr dirty="0"/>
          </a:p>
        </p:txBody>
      </p:sp>
      <p:sp>
        <p:nvSpPr>
          <p:cNvPr id="2" name="Google Shape;95;p14">
            <a:extLst>
              <a:ext uri="{FF2B5EF4-FFF2-40B4-BE49-F238E27FC236}">
                <a16:creationId xmlns:a16="http://schemas.microsoft.com/office/drawing/2014/main" id="{4FA6047A-FAC9-859D-8FA2-2211DEE29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5100" y="1311325"/>
            <a:ext cx="7487023" cy="32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285750" indent="-285750"/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Goal: create a classification model to detect threatening language around migration</a:t>
            </a:r>
          </a:p>
          <a:p>
            <a:pPr marL="285750" indent="-285750"/>
            <a:endParaRPr lang="en-US" sz="14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/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Broader: DV for a broader project</a:t>
            </a:r>
          </a:p>
          <a:p>
            <a:pPr marL="742950" lvl="1" indent="-285750"/>
            <a:r>
              <a:rPr lang="en-US" sz="12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Apply this model to all transit migration countries since 2007</a:t>
            </a:r>
          </a:p>
          <a:p>
            <a:pPr marL="742950" lvl="1" indent="-285750"/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/>
            <a:r>
              <a:rPr lang="en-US" sz="140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effect of network centrality and domestic resources on WOM</a:t>
            </a:r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1" indent="0">
              <a:buNone/>
            </a:pPr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/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/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/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/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1" indent="0">
              <a:buNone/>
            </a:pPr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42950" lvl="1" indent="-285750"/>
            <a:endParaRPr lang="en-US" sz="12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/>
            <a:endParaRPr lang="en-US" sz="14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/>
            <a:endParaRPr lang="en-US" sz="140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241</Words>
  <Application>Microsoft Macintosh PowerPoint</Application>
  <PresentationFormat>On-screen Show (16:9)</PresentationFormat>
  <Paragraphs>75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Lato</vt:lpstr>
      <vt:lpstr>Roboto</vt:lpstr>
      <vt:lpstr>Raleway</vt:lpstr>
      <vt:lpstr>Streamline</vt:lpstr>
      <vt:lpstr>Weaponization of Migration Flows</vt:lpstr>
      <vt:lpstr>Research Question </vt:lpstr>
      <vt:lpstr>Data</vt:lpstr>
      <vt:lpstr>PowerPoint Presentation</vt:lpstr>
      <vt:lpstr>Future Analysis</vt:lpstr>
      <vt:lpstr>Conclusion and Caveats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Alan, Baris</cp:lastModifiedBy>
  <cp:revision>5</cp:revision>
  <dcterms:modified xsi:type="dcterms:W3CDTF">2025-04-22T23:13:41Z</dcterms:modified>
</cp:coreProperties>
</file>